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sldIdLst>
    <p:sldId id="256" r:id="rId2"/>
    <p:sldId id="264" r:id="rId3"/>
    <p:sldId id="348" r:id="rId4"/>
    <p:sldId id="267" r:id="rId5"/>
    <p:sldId id="273" r:id="rId6"/>
    <p:sldId id="274" r:id="rId7"/>
    <p:sldId id="281" r:id="rId8"/>
    <p:sldId id="269" r:id="rId9"/>
    <p:sldId id="257" r:id="rId10"/>
    <p:sldId id="345" r:id="rId11"/>
    <p:sldId id="270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346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9" r:id="rId73"/>
    <p:sldId id="347" r:id="rId74"/>
    <p:sldId id="341" r:id="rId75"/>
    <p:sldId id="263" r:id="rId76"/>
    <p:sldId id="299" r:id="rId77"/>
    <p:sldId id="307" r:id="rId78"/>
    <p:sldId id="308" r:id="rId79"/>
    <p:sldId id="318" r:id="rId80"/>
    <p:sldId id="338" r:id="rId81"/>
    <p:sldId id="339" r:id="rId82"/>
    <p:sldId id="340" r:id="rId83"/>
    <p:sldId id="350" r:id="rId8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21" autoAdjust="0"/>
    <p:restoredTop sz="94694"/>
  </p:normalViewPr>
  <p:slideViewPr>
    <p:cSldViewPr snapToGrid="0">
      <p:cViewPr varScale="1">
        <p:scale>
          <a:sx n="164" d="100"/>
          <a:sy n="164" d="100"/>
        </p:scale>
        <p:origin x="168" y="5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8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penhub.net/repositories/compa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" y="3623180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97515" y="3623180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84C-366E-F9CD-34D7-C20A222D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https://www.openhub.net/repositories/compare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/1QyLoOu</a:t>
            </a:r>
          </a:p>
          <a:p>
            <a:r>
              <a:rPr lang="en-US" dirty="0"/>
              <a:t>http://</a:t>
            </a:r>
            <a:r>
              <a:rPr lang="en-US" dirty="0" err="1"/>
              <a:t>www.indeed.com</a:t>
            </a:r>
            <a:r>
              <a:rPr lang="en-US" dirty="0"/>
              <a:t>/</a:t>
            </a:r>
            <a:r>
              <a:rPr lang="en-US" dirty="0" err="1"/>
              <a:t>jobtrends</a:t>
            </a:r>
            <a:r>
              <a:rPr lang="en-US" dirty="0"/>
              <a:t>/</a:t>
            </a:r>
            <a:r>
              <a:rPr lang="en-US" dirty="0" err="1"/>
              <a:t>q-svn-q-git-q-subversion-q-github.html?relative</a:t>
            </a:r>
            <a:r>
              <a:rPr lang="en-US" dirty="0"/>
              <a:t>=1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6-04-26 at 1.20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3" y="1251552"/>
            <a:ext cx="604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“If you’re not distributed, you’re not worth using.” – Linus </a:t>
            </a:r>
            <a:r>
              <a:rPr lang="en-US" dirty="0" err="1"/>
              <a:t>torvalds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connect to central server</a:t>
            </a:r>
          </a:p>
          <a:p>
            <a:endParaRPr lang="en-US" dirty="0"/>
          </a:p>
          <a:p>
            <a:r>
              <a:rPr lang="en-US" dirty="0"/>
              <a:t>Can work without internet connection</a:t>
            </a:r>
          </a:p>
          <a:p>
            <a:endParaRPr lang="en-US" dirty="0"/>
          </a:p>
          <a:p>
            <a:r>
              <a:rPr lang="en-US" dirty="0"/>
              <a:t>No single failure point</a:t>
            </a:r>
          </a:p>
          <a:p>
            <a:endParaRPr lang="en-US" dirty="0"/>
          </a:p>
          <a:p>
            <a:r>
              <a:rPr lang="en-US" dirty="0"/>
              <a:t>Developers can work independently and merge their work later</a:t>
            </a:r>
          </a:p>
          <a:p>
            <a:endParaRPr lang="en-US" dirty="0"/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endParaRPr lang="en-US" dirty="0"/>
          </a:p>
          <a:p>
            <a:r>
              <a:rPr lang="en-US" dirty="0"/>
              <a:t>Git tracks changes, not versions </a:t>
            </a:r>
          </a:p>
          <a:p>
            <a:endParaRPr lang="en-US" dirty="0"/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116165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sz="1600" dirty="0"/>
              <a:t>Introduction to version (source) control</a:t>
            </a:r>
          </a:p>
          <a:p>
            <a:pPr lvl="1"/>
            <a:r>
              <a:rPr lang="en-US" sz="1200" dirty="0"/>
              <a:t>History and fundamental concepts behind version (source) control</a:t>
            </a:r>
          </a:p>
          <a:p>
            <a:pPr lvl="1"/>
            <a:r>
              <a:rPr lang="en-US" sz="1200" dirty="0"/>
              <a:t>Centralized vs. distributed version control</a:t>
            </a:r>
          </a:p>
          <a:p>
            <a:r>
              <a:rPr lang="en-US" sz="1600" dirty="0"/>
              <a:t>Introduction to Git </a:t>
            </a:r>
          </a:p>
          <a:p>
            <a:pPr lvl="1"/>
            <a:r>
              <a:rPr lang="en-US" sz="1200" dirty="0"/>
              <a:t>What is Git? Basic </a:t>
            </a:r>
            <a:r>
              <a:rPr lang="en-US" sz="1200" dirty="0" err="1"/>
              <a:t>Git</a:t>
            </a:r>
            <a:r>
              <a:rPr lang="en-US" sz="1200" dirty="0"/>
              <a:t> concepts and architecture </a:t>
            </a:r>
          </a:p>
          <a:p>
            <a:pPr lvl="1"/>
            <a:r>
              <a:rPr lang="en-US" sz="1200" dirty="0"/>
              <a:t>Git workflows: Creating a new repo  (adding, committing code)</a:t>
            </a:r>
          </a:p>
          <a:p>
            <a:pPr lvl="1"/>
            <a:r>
              <a:rPr lang="en-US" sz="1200" dirty="0"/>
              <a:t>HEAD</a:t>
            </a:r>
          </a:p>
          <a:p>
            <a:pPr lvl="1"/>
            <a:r>
              <a:rPr lang="en-US" sz="1200" dirty="0"/>
              <a:t>Git commands (checking out code)</a:t>
            </a:r>
          </a:p>
          <a:p>
            <a:pPr lvl="1"/>
            <a:r>
              <a:rPr lang="en-US" sz="1200" dirty="0"/>
              <a:t>Master vs branch concept</a:t>
            </a:r>
          </a:p>
          <a:p>
            <a:pPr lvl="1"/>
            <a:r>
              <a:rPr lang="en-US" sz="1200" dirty="0"/>
              <a:t>Creating a branch/switching between branches</a:t>
            </a:r>
          </a:p>
          <a:p>
            <a:pPr lvl="1"/>
            <a:r>
              <a:rPr lang="en-US" sz="1200" dirty="0"/>
              <a:t>Merging branches and resolving conflicts</a:t>
            </a:r>
          </a:p>
          <a:p>
            <a:r>
              <a:rPr lang="en-US" sz="1600" dirty="0"/>
              <a:t>Introduction to GitHub</a:t>
            </a:r>
          </a:p>
          <a:p>
            <a:pPr lvl="1"/>
            <a:r>
              <a:rPr lang="en-US" sz="1200" dirty="0"/>
              <a:t>What is GitHub? Basic </a:t>
            </a:r>
            <a:r>
              <a:rPr lang="en-US" sz="1200" dirty="0" err="1"/>
              <a:t>GitHub</a:t>
            </a:r>
            <a:r>
              <a:rPr lang="en-US" sz="1200" dirty="0"/>
              <a:t> concepts</a:t>
            </a:r>
          </a:p>
          <a:p>
            <a:pPr lvl="1"/>
            <a:r>
              <a:rPr lang="en-US" sz="1200" dirty="0"/>
              <a:t>GitHub in practice: Distributed version control</a:t>
            </a:r>
          </a:p>
          <a:p>
            <a:pPr lvl="1"/>
            <a:r>
              <a:rPr lang="en-US" sz="1200" dirty="0"/>
              <a:t>Cloning a remote repo</a:t>
            </a:r>
          </a:p>
          <a:p>
            <a:pPr lvl="1"/>
            <a:r>
              <a:rPr lang="en-US" sz="1200" dirty="0"/>
              <a:t>Fetching/Pushing to a remote repo</a:t>
            </a:r>
          </a:p>
          <a:p>
            <a:pPr lvl="1"/>
            <a:r>
              <a:rPr lang="en-US" sz="1200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886700" cy="1104636"/>
          </a:xfrm>
        </p:spPr>
        <p:txBody>
          <a:bodyPr/>
          <a:lstStyle/>
          <a:p>
            <a:r>
              <a:rPr lang="en-US" b="1" dirty="0"/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Autofit/>
          </a:bodyPr>
          <a:lstStyle/>
          <a:p>
            <a:pPr marL="514330" indent="-514330">
              <a:buAutoNum type="arabicPeriod"/>
            </a:pPr>
            <a:r>
              <a:rPr lang="en-US" sz="1800" dirty="0"/>
              <a:t>Initialize a new project in a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</a:t>
            </a:r>
            <a:r>
              <a:rPr lang="en-US" sz="1800" dirty="0" err="1">
                <a:solidFill>
                  <a:srgbClr val="0000FF"/>
                </a:solidFill>
              </a:rPr>
              <a:t>init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/>
              <a:t>2. 	Add a file using a text editor to the directory</a:t>
            </a:r>
          </a:p>
          <a:p>
            <a:pPr marL="0" indent="0">
              <a:buNone/>
            </a:pPr>
            <a:r>
              <a:rPr lang="en-US" sz="1800" dirty="0"/>
              <a:t>3. 	Add every change that has been made to the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	git add . </a:t>
            </a:r>
          </a:p>
          <a:p>
            <a:pPr marL="514330" indent="-514330">
              <a:buAutoNum type="arabicPeriod" startAt="4"/>
            </a:pPr>
            <a:r>
              <a:rPr lang="en-US" sz="1800" dirty="0"/>
              <a:t>Commit the change to the repo: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9868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62588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    Monday with Darrell.”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168"/>
            <a:ext cx="7886700" cy="1104636"/>
          </a:xfrm>
        </p:spPr>
        <p:txBody>
          <a:bodyPr/>
          <a:lstStyle/>
          <a:p>
            <a:pPr algn="l"/>
            <a:r>
              <a:rPr lang="en-US" b="1" dirty="0"/>
              <a:t>The HEAD Pointer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15" y="304271"/>
            <a:ext cx="2843127" cy="23768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594-DABA-AD7E-B806-3907C33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“Normal”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588-2CB5-F0DD-BD66-0B93DF6B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second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really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ABC-final-2.docx”</a:t>
            </a:r>
          </a:p>
          <a:p>
            <a:r>
              <a:rPr lang="en-US" dirty="0"/>
              <a:t>“New exciting paper – 20240627-final.docx”</a:t>
            </a:r>
          </a:p>
          <a:p>
            <a:r>
              <a:rPr lang="en-US" dirty="0"/>
              <a:t>“New exciting paper – 20240627-final-final.docx”</a:t>
            </a:r>
          </a:p>
          <a:p>
            <a:r>
              <a:rPr lang="en-US" dirty="0"/>
              <a:t>“New exciting paper – 20240627-final-ABC.docx”</a:t>
            </a:r>
          </a:p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84" y="14127"/>
            <a:ext cx="7886700" cy="1104636"/>
          </a:xfrm>
        </p:spPr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332894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914"/>
            <a:ext cx="7886700" cy="1104636"/>
          </a:xfrm>
        </p:spPr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checkout </a:t>
            </a:r>
            <a:r>
              <a:rPr lang="en-US" dirty="0"/>
              <a:t>6e073c640928b --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</a:t>
            </a:r>
          </a:p>
          <a:p>
            <a:endParaRPr lang="en-US" dirty="0"/>
          </a:p>
          <a:p>
            <a:r>
              <a:rPr lang="en-US" dirty="0"/>
              <a:t>An apt description is that version control is like an “unlimited undo”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git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259916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4" y="22920"/>
            <a:ext cx="3372612" cy="213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183423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endParaRPr lang="en-US" dirty="0"/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30" y="3648869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24" y="1408907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84463"/>
            <a:ext cx="7886700" cy="1104636"/>
          </a:xfrm>
        </p:spPr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277207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1613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6675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15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02964-7FC1-141F-A9D7-982BC234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887" indent="-342887">
              <a:buFont typeface="Arial"/>
              <a:buChar char="•"/>
            </a:pPr>
            <a:r>
              <a:rPr lang="en-US" sz="2000" b="1" dirty="0"/>
              <a:t>a platform to host git code repositories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http://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launched in 2008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most popular Git host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GitHub makes git social!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Free to start</a:t>
            </a:r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96BC8-408B-961B-4F25-C47EC26AEE92}"/>
              </a:ext>
            </a:extLst>
          </p:cNvPr>
          <p:cNvGrpSpPr/>
          <p:nvPr/>
        </p:nvGrpSpPr>
        <p:grpSpPr>
          <a:xfrm>
            <a:off x="1037492" y="89733"/>
            <a:ext cx="7499839" cy="5591458"/>
            <a:chOff x="457200" y="-342900"/>
            <a:chExt cx="8483204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GitHub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6"/>
              <a:ext cx="900888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69"/>
              <a:ext cx="657358" cy="10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30279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55649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538930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8"/>
              <a:ext cx="1034514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78393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>
              <a:cxnSpLocks/>
            </p:cNvCxnSpPr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6"/>
              <a:ext cx="783933" cy="330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48400" y="2095500"/>
              <a:ext cx="2438400" cy="222146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references remote server branch and tries to stay in sync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70" name="Straight Arrow Connector 69"/>
            <p:cNvCxnSpPr>
              <a:cxnSpLocks/>
            </p:cNvCxnSpPr>
            <p:nvPr/>
          </p:nvCxnSpPr>
          <p:spPr>
            <a:xfrm flipH="1" flipV="1">
              <a:off x="4893063" y="2212896"/>
              <a:ext cx="1355338" cy="33980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396601" cy="56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Sometimes developers choose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doesn’t have to be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9266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8552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2D84F-8124-76A7-BC02-43222C37295E}"/>
              </a:ext>
            </a:extLst>
          </p:cNvPr>
          <p:cNvGrpSpPr/>
          <p:nvPr/>
        </p:nvGrpSpPr>
        <p:grpSpPr>
          <a:xfrm>
            <a:off x="1315916" y="0"/>
            <a:ext cx="7357876" cy="5663616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337155" y="342900"/>
              <a:ext cx="1520347" cy="4876800"/>
              <a:chOff x="1337153" y="914400"/>
              <a:chExt cx="1520347" cy="48768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>
                <a:off x="2112074" y="914400"/>
                <a:ext cx="74542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103810" y="914400"/>
                <a:ext cx="8264" cy="487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112074" y="5791200"/>
                <a:ext cx="7454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1337153" y="3181866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clone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34" y="34792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7267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7156" y="3748568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22839" y="4394899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04636"/>
          </a:xfrm>
        </p:spPr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53"/>
            <a:ext cx="7886700" cy="1104900"/>
          </a:xfrm>
        </p:spPr>
        <p:txBody>
          <a:bodyPr/>
          <a:lstStyle/>
          <a:p>
            <a:r>
              <a:rPr lang="en-US" dirty="0"/>
              <a:t>Collaborating with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394300-ADB2-3CE4-6F8B-951B398A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25931-8BED-9D74-D708-973AA83BE3E2}"/>
              </a:ext>
            </a:extLst>
          </p:cNvPr>
          <p:cNvGrpSpPr/>
          <p:nvPr/>
        </p:nvGrpSpPr>
        <p:grpSpPr>
          <a:xfrm>
            <a:off x="1283676" y="0"/>
            <a:ext cx="7390115" cy="5688432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5"/>
              <a:ext cx="650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DF3D-2DE0-D340-5AED-404A0789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Repository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6885-76DD-E30C-26C0-FFA4D480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Account</a:t>
            </a:r>
          </a:p>
          <a:p>
            <a:r>
              <a:rPr lang="en-US" dirty="0"/>
              <a:t>Where to host it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Readme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A19-52CA-1632-3E29-4EA3D365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22ED-3E87-C56A-4EF0-CDA53518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Gist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E591-8767-E01A-E183-2FB0C077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026903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452062"/>
            <a:ext cx="7236993" cy="4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Git from Git:</a:t>
            </a:r>
          </a:p>
          <a:p>
            <a:pPr lvl="1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  <a:p>
            <a:r>
              <a:rPr lang="en-US" dirty="0"/>
              <a:t>A guided tour that walks through the fundamentals of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githowto.com</a:t>
            </a:r>
            <a:endParaRPr lang="en-US" dirty="0"/>
          </a:p>
          <a:p>
            <a:r>
              <a:rPr lang="en-US" dirty="0"/>
              <a:t>Linus Torvalds on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=idLyobOhtO4</a:t>
            </a:r>
          </a:p>
          <a:p>
            <a:r>
              <a:rPr lang="en-US" dirty="0"/>
              <a:t>Git tutorial from Atlassian: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</a:t>
            </a:r>
          </a:p>
          <a:p>
            <a:r>
              <a:rPr lang="en-US" dirty="0"/>
              <a:t>A number of easy-to-understand guides by the GitHub folks                        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guides.github.com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10"/>
            <a:ext cx="7886700" cy="1104636"/>
          </a:xfrm>
        </p:spPr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18" y="107491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git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018" y="305471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6AD4-056C-0751-958A-33C0A7CD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C202-E7FD-2A5F-4F5D-78E9F1B1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Materials adapted from Mike Dolan’s Git and GitHub presentation</a:t>
            </a:r>
          </a:p>
        </p:txBody>
      </p:sp>
    </p:spTree>
    <p:extLst>
      <p:ext uri="{BB962C8B-B14F-4D97-AF65-F5344CB8AC3E}">
        <p14:creationId xmlns:p14="http://schemas.microsoft.com/office/powerpoint/2010/main" val="4553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Created by Linus Torvalds, April 2005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endParaRPr lang="en-US" dirty="0"/>
          </a:p>
          <a:p>
            <a:r>
              <a:rPr lang="en-US" dirty="0"/>
              <a:t>A command line version control program</a:t>
            </a:r>
          </a:p>
          <a:p>
            <a:endParaRPr lang="en-US" dirty="0"/>
          </a:p>
          <a:p>
            <a:r>
              <a:rPr lang="en-US" dirty="0"/>
              <a:t>Uses checksums to ensure data integrity </a:t>
            </a:r>
          </a:p>
          <a:p>
            <a:endParaRPr lang="en-US" dirty="0"/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Cross-platform (including windows!)</a:t>
            </a:r>
          </a:p>
          <a:p>
            <a:endParaRPr lang="en-US" dirty="0"/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495300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10076</TotalTime>
  <Words>2765</Words>
  <Application>Microsoft Macintosh PowerPoint</Application>
  <PresentationFormat>On-screen Show (16:10)</PresentationFormat>
  <Paragraphs>692</Paragraphs>
  <Slides>83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“Normal” Version Control</vt:lpstr>
      <vt:lpstr>What Is A ‘Version Control?’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PowerPoint Presentation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New Repository in GitHub</vt:lpstr>
      <vt:lpstr>GitHub Enterprise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295</cp:revision>
  <cp:lastPrinted>2016-05-02T22:35:43Z</cp:lastPrinted>
  <dcterms:created xsi:type="dcterms:W3CDTF">2016-02-11T06:47:29Z</dcterms:created>
  <dcterms:modified xsi:type="dcterms:W3CDTF">2024-06-27T18:10:12Z</dcterms:modified>
</cp:coreProperties>
</file>